
<file path=[Content_Types].xml><?xml version="1.0" encoding="utf-8"?>
<Types xmlns="http://schemas.openxmlformats.org/package/2006/content-types">
  <Default Extension="jfif" ContentType="image/j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63" r:id="rId6"/>
    <p:sldId id="265" r:id="rId7"/>
    <p:sldId id="264" r:id="rId8"/>
    <p:sldId id="266" r:id="rId9"/>
    <p:sldId id="262" r:id="rId10"/>
    <p:sldId id="25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56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fif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454D35-7B43-438A-ABE5-3A01762B0E0C}" type="datetimeFigureOut">
              <a:rPr lang="ru-RU" smtClean="0"/>
              <a:t>12.09.2023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4625C6-2D00-481E-B666-7699EE8465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98642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f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815596" y="1455552"/>
            <a:ext cx="6088912" cy="1431637"/>
          </a:xfrm>
        </p:spPr>
        <p:txBody>
          <a:bodyPr>
            <a:normAutofit/>
          </a:bodyPr>
          <a:lstStyle/>
          <a:p>
            <a:pPr algn="ctr"/>
            <a:r>
              <a:rPr lang="ru-RU" dirty="0" smtClean="0"/>
              <a:t>Иероним </a:t>
            </a:r>
            <a:r>
              <a:rPr lang="ru-RU" dirty="0" err="1" smtClean="0"/>
              <a:t>босх</a:t>
            </a:r>
            <a:r>
              <a:rPr lang="ru-RU" dirty="0" smtClean="0"/>
              <a:t/>
            </a:r>
            <a:br>
              <a:rPr lang="ru-RU" dirty="0" smtClean="0"/>
            </a:br>
            <a:r>
              <a:rPr lang="ru-RU" sz="2800" dirty="0" err="1"/>
              <a:t>Еру́н</a:t>
            </a:r>
            <a:r>
              <a:rPr lang="ru-RU" sz="2800" dirty="0"/>
              <a:t> </a:t>
            </a:r>
            <a:r>
              <a:rPr lang="ru-RU" sz="2800" dirty="0" err="1"/>
              <a:t>Анто́нисон</a:t>
            </a:r>
            <a:r>
              <a:rPr lang="ru-RU" sz="2800" dirty="0"/>
              <a:t> </a:t>
            </a:r>
            <a:r>
              <a:rPr lang="ru-RU" sz="2800" dirty="0" err="1"/>
              <a:t>ван</a:t>
            </a:r>
            <a:r>
              <a:rPr lang="ru-RU" sz="2800" dirty="0"/>
              <a:t> </a:t>
            </a:r>
            <a:r>
              <a:rPr lang="ru-RU" sz="2800" dirty="0" err="1"/>
              <a:t>А́кен</a:t>
            </a:r>
            <a:endParaRPr lang="ru-RU" sz="28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209215" y="3863713"/>
            <a:ext cx="5301673" cy="977621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ru-RU" dirty="0"/>
              <a:t> нидерландский потомственный художник, один из крупнейших мастеров периода Северного Возрождения.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994" y="626808"/>
            <a:ext cx="3940769" cy="4592770"/>
          </a:xfrm>
          <a:prstGeom prst="flowChartAlternateProcess">
            <a:avLst/>
          </a:prstGeom>
        </p:spPr>
      </p:pic>
    </p:spTree>
    <p:extLst>
      <p:ext uri="{BB962C8B-B14F-4D97-AF65-F5344CB8AC3E}">
        <p14:creationId xmlns:p14="http://schemas.microsoft.com/office/powerpoint/2010/main" val="43115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827797" y="952301"/>
            <a:ext cx="6408566" cy="1966390"/>
          </a:xfrm>
        </p:spPr>
        <p:txBody>
          <a:bodyPr>
            <a:normAutofit/>
          </a:bodyPr>
          <a:lstStyle/>
          <a:p>
            <a:r>
              <a:rPr lang="ru-RU" sz="4400" dirty="0" smtClean="0"/>
              <a:t>Спасибо за внимание</a:t>
            </a:r>
            <a:endParaRPr lang="ru-RU" sz="4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9929" y="2699984"/>
            <a:ext cx="2349562" cy="2372227"/>
          </a:xfrm>
          <a:prstGeom prst="flowChartAlternateProcess">
            <a:avLst/>
          </a:prstGeom>
          <a:ln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 flipH="1">
            <a:off x="2745824" y="5200072"/>
            <a:ext cx="637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VK</a:t>
            </a:r>
            <a:endParaRPr lang="ru-RU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7841" y="2697081"/>
            <a:ext cx="2341795" cy="2375130"/>
          </a:xfrm>
          <a:prstGeom prst="flowChartAlternateProcess">
            <a:avLst/>
          </a:prstGeom>
          <a:ln>
            <a:solidFill>
              <a:schemeClr val="tx1"/>
            </a:solidFill>
          </a:ln>
        </p:spPr>
      </p:pic>
      <p:sp>
        <p:nvSpPr>
          <p:cNvPr id="12" name="TextBox 11"/>
          <p:cNvSpPr txBox="1"/>
          <p:nvPr/>
        </p:nvSpPr>
        <p:spPr>
          <a:xfrm flipH="1">
            <a:off x="5402810" y="5200072"/>
            <a:ext cx="1995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Instagram</a:t>
            </a:r>
            <a:endParaRPr lang="ru-RU" dirty="0"/>
          </a:p>
        </p:txBody>
      </p:sp>
      <p:pic>
        <p:nvPicPr>
          <p:cNvPr id="13" name="Рисунок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7986" y="2697081"/>
            <a:ext cx="2216727" cy="2340689"/>
          </a:xfrm>
          <a:prstGeom prst="flowChartAlternateProcess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/>
          <p:cNvSpPr txBox="1"/>
          <p:nvPr/>
        </p:nvSpPr>
        <p:spPr>
          <a:xfrm flipH="1">
            <a:off x="8127538" y="5200072"/>
            <a:ext cx="199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Telegram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93525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80" y="804519"/>
            <a:ext cx="2750966" cy="728717"/>
          </a:xfrm>
        </p:spPr>
        <p:txBody>
          <a:bodyPr/>
          <a:lstStyle/>
          <a:p>
            <a:r>
              <a:rPr lang="ru-RU" dirty="0" smtClean="0"/>
              <a:t>Биография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707317" y="2080387"/>
            <a:ext cx="6990457" cy="4052559"/>
          </a:xfrm>
        </p:spPr>
        <p:txBody>
          <a:bodyPr>
            <a:normAutofit fontScale="85000" lnSpcReduction="20000"/>
          </a:bodyPr>
          <a:lstStyle/>
          <a:p>
            <a:r>
              <a:rPr lang="ru-RU" dirty="0" smtClean="0"/>
              <a:t>Иероним Босх родился </a:t>
            </a:r>
            <a:r>
              <a:rPr lang="ru-RU" dirty="0"/>
              <a:t>около 1450 года в </a:t>
            </a:r>
            <a:r>
              <a:rPr lang="ru-RU" dirty="0" err="1" smtClean="0"/>
              <a:t>Хертогенбосе</a:t>
            </a:r>
            <a:r>
              <a:rPr lang="ru-RU" dirty="0" smtClean="0"/>
              <a:t>. </a:t>
            </a:r>
            <a:r>
              <a:rPr lang="ru-RU" dirty="0"/>
              <a:t>Семья </a:t>
            </a:r>
            <a:r>
              <a:rPr lang="ru-RU" dirty="0" err="1"/>
              <a:t>ван</a:t>
            </a:r>
            <a:r>
              <a:rPr lang="ru-RU" dirty="0"/>
              <a:t> </a:t>
            </a:r>
            <a:r>
              <a:rPr lang="ru-RU" dirty="0" err="1" smtClean="0"/>
              <a:t>Акенов</a:t>
            </a:r>
            <a:r>
              <a:rPr lang="ru-RU" dirty="0"/>
              <a:t> </a:t>
            </a:r>
            <a:r>
              <a:rPr lang="ru-RU" dirty="0" smtClean="0"/>
              <a:t>была </a:t>
            </a:r>
            <a:r>
              <a:rPr lang="ru-RU" dirty="0"/>
              <a:t>издавна связана с живописным ремеслом — художниками </a:t>
            </a:r>
            <a:r>
              <a:rPr lang="ru-RU" dirty="0" smtClean="0"/>
              <a:t>были дед Босха и </a:t>
            </a:r>
            <a:r>
              <a:rPr lang="ru-RU" dirty="0"/>
              <a:t>четверо из его пяти сыновей, включая отца </a:t>
            </a:r>
            <a:r>
              <a:rPr lang="ru-RU" dirty="0" smtClean="0"/>
              <a:t>Иеронима. </a:t>
            </a:r>
            <a:r>
              <a:rPr lang="ru-RU" dirty="0"/>
              <a:t>Поскольку о становлении Босха как художника ничего не известно, предполагается, что первые уроки живописного ремесла он получил в семейной мастерской</a:t>
            </a:r>
            <a:r>
              <a:rPr lang="ru-RU" dirty="0" smtClean="0"/>
              <a:t>.</a:t>
            </a:r>
          </a:p>
          <a:p>
            <a:r>
              <a:rPr lang="ru-RU" dirty="0"/>
              <a:t>Босх жил и работал преимущественно в родном </a:t>
            </a:r>
            <a:r>
              <a:rPr lang="ru-RU" dirty="0" err="1" smtClean="0"/>
              <a:t>Хертогенбосе</a:t>
            </a:r>
            <a:r>
              <a:rPr lang="ru-RU" dirty="0" smtClean="0"/>
              <a:t>. Первое </a:t>
            </a:r>
            <a:r>
              <a:rPr lang="ru-RU" dirty="0"/>
              <a:t>упоминание Босха в архивных документах относится к 1474 </a:t>
            </a:r>
            <a:r>
              <a:rPr lang="ru-RU" dirty="0" smtClean="0"/>
              <a:t>году.</a:t>
            </a:r>
          </a:p>
          <a:p>
            <a:r>
              <a:rPr lang="ru-RU" dirty="0"/>
              <a:t>В соответствии со сведениями о жизни художника, </a:t>
            </a:r>
            <a:r>
              <a:rPr lang="ru-RU" dirty="0" smtClean="0"/>
              <a:t>в </a:t>
            </a:r>
            <a:r>
              <a:rPr lang="ru-RU" dirty="0"/>
              <a:t>1478 году умер его отец, и Босх унаследовал его художественную мастерскую. Мастерская </a:t>
            </a:r>
            <a:r>
              <a:rPr lang="ru-RU" dirty="0" err="1"/>
              <a:t>ван</a:t>
            </a:r>
            <a:r>
              <a:rPr lang="ru-RU" dirty="0"/>
              <a:t> </a:t>
            </a:r>
            <a:r>
              <a:rPr lang="ru-RU" dirty="0" err="1"/>
              <a:t>Акенов</a:t>
            </a:r>
            <a:r>
              <a:rPr lang="ru-RU" dirty="0"/>
              <a:t> выполняла самые разнообразные заказы — в первую очередь стенные росписи, но также </a:t>
            </a:r>
            <a:r>
              <a:rPr lang="ru-RU" dirty="0" smtClean="0"/>
              <a:t>золочение</a:t>
            </a:r>
            <a:r>
              <a:rPr lang="ru-RU" dirty="0"/>
              <a:t> </a:t>
            </a:r>
            <a:r>
              <a:rPr lang="ru-RU" dirty="0" smtClean="0"/>
              <a:t>деревянной </a:t>
            </a:r>
            <a:r>
              <a:rPr lang="ru-RU" dirty="0"/>
              <a:t>скульптуры и даже изготовление церковной утвари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968" y="1926647"/>
            <a:ext cx="3848100" cy="4057650"/>
          </a:xfrm>
          <a:prstGeom prst="flowChartAlternateProcess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7986179" y="1415534"/>
            <a:ext cx="36456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rgbClr val="202122"/>
                </a:solidFill>
                <a:latin typeface="Arial" panose="020B0604020202020204" pitchFamily="34" charset="0"/>
              </a:rPr>
              <a:t>Памятник Босху в </a:t>
            </a:r>
            <a:r>
              <a:rPr lang="ru-RU" dirty="0" err="1" smtClean="0">
                <a:latin typeface="Arial" panose="020B0604020202020204" pitchFamily="34" charset="0"/>
              </a:rPr>
              <a:t>Хертогенбосе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6760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4385803" cy="1049235"/>
          </a:xfrm>
        </p:spPr>
        <p:txBody>
          <a:bodyPr/>
          <a:lstStyle/>
          <a:p>
            <a:r>
              <a:rPr lang="ru-RU" dirty="0" smtClean="0"/>
              <a:t>Братство богоматери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92" y="2004292"/>
            <a:ext cx="6714836" cy="4027054"/>
          </a:xfrm>
        </p:spPr>
        <p:txBody>
          <a:bodyPr>
            <a:noAutofit/>
          </a:bodyPr>
          <a:lstStyle/>
          <a:p>
            <a:r>
              <a:rPr lang="ru-RU" sz="1600" dirty="0"/>
              <a:t>В 1486 году вступил в Братство </a:t>
            </a:r>
            <a:r>
              <a:rPr lang="ru-RU" sz="1600" dirty="0" smtClean="0"/>
              <a:t>Богоматери</a:t>
            </a:r>
            <a:r>
              <a:rPr lang="ru-RU" sz="1600" dirty="0"/>
              <a:t> — религиозное общество, возникшее в </a:t>
            </a:r>
            <a:r>
              <a:rPr lang="ru-RU" sz="1600" dirty="0" err="1" smtClean="0"/>
              <a:t>Хертогенбосе</a:t>
            </a:r>
            <a:r>
              <a:rPr lang="ru-RU" sz="1600" dirty="0"/>
              <a:t>.</a:t>
            </a:r>
            <a:r>
              <a:rPr lang="ru-RU" sz="1600" dirty="0" smtClean="0"/>
              <a:t> </a:t>
            </a:r>
            <a:r>
              <a:rPr lang="ru-RU" sz="1600" dirty="0"/>
              <a:t>Братство, посвящённое культу Девы Марии, занималось и благотворительностью. В архивных документах имя Босха упомянуто несколько раз: ему, как живописцу, поручались разнообразные </a:t>
            </a:r>
            <a:r>
              <a:rPr lang="ru-RU" sz="1600" dirty="0" smtClean="0"/>
              <a:t>заказы</a:t>
            </a:r>
            <a:r>
              <a:rPr lang="ru-RU" sz="1600" dirty="0"/>
              <a:t> </a:t>
            </a:r>
            <a:r>
              <a:rPr lang="ru-RU" sz="1600" dirty="0" smtClean="0"/>
              <a:t>(оформление </a:t>
            </a:r>
            <a:r>
              <a:rPr lang="ru-RU" sz="1600" dirty="0"/>
              <a:t>праздничных шествий и обрядовых таинств </a:t>
            </a:r>
            <a:r>
              <a:rPr lang="ru-RU" sz="1600" dirty="0" smtClean="0"/>
              <a:t>Братства). В </a:t>
            </a:r>
            <a:r>
              <a:rPr lang="ru-RU" sz="1600" dirty="0"/>
              <a:t>1504 году Босх получает заказ от наместника Нидерландов Филиппа Красивого на триптих «Страшный суд</a:t>
            </a:r>
            <a:r>
              <a:rPr lang="ru-RU" sz="1600" dirty="0" smtClean="0"/>
              <a:t>».</a:t>
            </a:r>
          </a:p>
          <a:p>
            <a:r>
              <a:rPr lang="ru-RU" sz="1600" dirty="0"/>
              <a:t>Живописец скончался 9 августа 1516 года, отпевание совершалось в </a:t>
            </a:r>
            <a:r>
              <a:rPr lang="ru-RU" sz="1600" dirty="0" smtClean="0"/>
              <a:t>капелле</a:t>
            </a:r>
            <a:r>
              <a:rPr lang="ru-RU" sz="1600" dirty="0"/>
              <a:t> </a:t>
            </a:r>
            <a:r>
              <a:rPr lang="ru-RU" sz="1600" dirty="0" smtClean="0"/>
              <a:t>собора Святого Иоанна. </a:t>
            </a:r>
            <a:r>
              <a:rPr lang="ru-RU" sz="1600" dirty="0"/>
              <a:t>Торжественность проведения этого обряда подтверждает теснейшую связь Босха с Братством Богоматери</a:t>
            </a:r>
            <a:r>
              <a:rPr lang="ru-RU" sz="1600" dirty="0" smtClean="0"/>
              <a:t>.</a:t>
            </a:r>
          </a:p>
          <a:p>
            <a:r>
              <a:rPr lang="ru-RU" sz="1600" dirty="0" smtClean="0"/>
              <a:t>Также его религиозность отразилась в его искусстве.</a:t>
            </a:r>
            <a:endParaRPr lang="ru-RU" sz="1600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3228" y="2094766"/>
            <a:ext cx="4478482" cy="3392789"/>
          </a:xfrm>
          <a:prstGeom prst="flowChartAlternateProcess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7529405" y="1403027"/>
            <a:ext cx="38861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Arial" panose="020B0604020202020204" pitchFamily="34" charset="0"/>
              </a:rPr>
              <a:t>Собор Св. Иоанна в </a:t>
            </a:r>
            <a:r>
              <a:rPr lang="ru-RU" dirty="0" err="1">
                <a:latin typeface="Arial" panose="020B0604020202020204" pitchFamily="34" charset="0"/>
              </a:rPr>
              <a:t>Хертогенбосе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11674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Творчество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0867" y="2024969"/>
            <a:ext cx="7112000" cy="4071032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Из творчества художника сохранилось около десяти картин и двенадцати </a:t>
            </a:r>
            <a:r>
              <a:rPr lang="ru-RU" dirty="0" smtClean="0"/>
              <a:t>рисунков.</a:t>
            </a:r>
            <a:r>
              <a:rPr lang="ru-RU" dirty="0"/>
              <a:t> Их было больше, но художник никогда не подписывал свои работы</a:t>
            </a:r>
            <a:r>
              <a:rPr lang="ru-RU" dirty="0" smtClean="0"/>
              <a:t>.</a:t>
            </a:r>
          </a:p>
          <a:p>
            <a:r>
              <a:rPr lang="ru-RU" dirty="0"/>
              <a:t>С</a:t>
            </a:r>
            <a:r>
              <a:rPr lang="ru-RU" dirty="0" smtClean="0"/>
              <a:t>читается </a:t>
            </a:r>
            <a:r>
              <a:rPr lang="ru-RU" dirty="0"/>
              <a:t>одним из самых загадочных живописцев в истории западного искусства</a:t>
            </a:r>
            <a:r>
              <a:rPr lang="ru-RU" dirty="0" smtClean="0"/>
              <a:t>.</a:t>
            </a:r>
          </a:p>
          <a:p>
            <a:r>
              <a:rPr lang="ru-RU" dirty="0"/>
              <a:t>Искусство Босха всегда обладало громадной притягательной силой. Прежде считалось, что чертовщина на картинах Босха призвана всего лишь забавлять зрителей, щекотать им </a:t>
            </a:r>
            <a:r>
              <a:rPr lang="ru-RU" dirty="0" smtClean="0"/>
              <a:t>нервы. </a:t>
            </a:r>
            <a:r>
              <a:rPr lang="ru-RU" dirty="0"/>
              <a:t>Современные учёные пришли к выводу, что в творчестве Босха заключён куда более глубокий смысл, и предприняли множество попыток объяснить его значение, найти его истоки, дать ему толкование. </a:t>
            </a:r>
            <a:endParaRPr lang="ru-RU" dirty="0" smtClean="0"/>
          </a:p>
          <a:p>
            <a:r>
              <a:rPr lang="ru-RU" dirty="0"/>
              <a:t>Его техника называется </a:t>
            </a:r>
            <a:r>
              <a:rPr lang="ru-RU" dirty="0" err="1"/>
              <a:t>алла</a:t>
            </a:r>
            <a:r>
              <a:rPr lang="ru-RU" dirty="0"/>
              <a:t> прима. Это метод масляной живописи, при котором первые мазки создают окончательную фактуру</a:t>
            </a:r>
            <a:r>
              <a:rPr lang="ru-RU" dirty="0" smtClean="0"/>
              <a:t>.</a:t>
            </a:r>
            <a:endParaRPr lang="ru-RU" dirty="0"/>
          </a:p>
          <a:p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2867" y="1853754"/>
            <a:ext cx="3899721" cy="4295465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8090791" y="1484422"/>
            <a:ext cx="349967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Искушение святого Антония.</a:t>
            </a:r>
          </a:p>
        </p:txBody>
      </p:sp>
    </p:spTree>
    <p:extLst>
      <p:ext uri="{BB962C8B-B14F-4D97-AF65-F5344CB8AC3E}">
        <p14:creationId xmlns:p14="http://schemas.microsoft.com/office/powerpoint/2010/main" val="172756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4294967295"/>
          </p:nvPr>
        </p:nvSpPr>
        <p:spPr>
          <a:xfrm>
            <a:off x="294372" y="457200"/>
            <a:ext cx="4678363" cy="5959475"/>
          </a:xfrm>
        </p:spPr>
        <p:txBody>
          <a:bodyPr>
            <a:normAutofit fontScale="92500" lnSpcReduction="20000"/>
          </a:bodyPr>
          <a:lstStyle/>
          <a:p>
            <a:r>
              <a:rPr lang="ru-RU" dirty="0" smtClean="0"/>
              <a:t>Картины</a:t>
            </a:r>
            <a:r>
              <a:rPr lang="ru-RU" dirty="0"/>
              <a:t> — это триптихи, фрагменты триптихов и отдельные, самостоятельные картины. Главные шедевры Босха, обеспечившие ему посмертную славу, — большие алтарные триптихи</a:t>
            </a:r>
            <a:r>
              <a:rPr lang="ru-RU" dirty="0" smtClean="0"/>
              <a:t>.</a:t>
            </a:r>
          </a:p>
          <a:p>
            <a:r>
              <a:rPr lang="ru-RU" dirty="0" smtClean="0"/>
              <a:t>История </a:t>
            </a:r>
            <a:r>
              <a:rPr lang="ru-RU" dirty="0"/>
              <a:t>не сохранила </a:t>
            </a:r>
            <a:r>
              <a:rPr lang="ru-RU" dirty="0" smtClean="0"/>
              <a:t>большинства оригинальных </a:t>
            </a:r>
            <a:r>
              <a:rPr lang="ru-RU" dirty="0"/>
              <a:t>названий </a:t>
            </a:r>
            <a:r>
              <a:rPr lang="ru-RU" dirty="0" smtClean="0"/>
              <a:t>картин, </a:t>
            </a:r>
            <a:r>
              <a:rPr lang="ru-RU" dirty="0"/>
              <a:t>которые дал своим творениям Босх. Известные нам названия закрепились за картинами по каталогам</a:t>
            </a:r>
            <a:r>
              <a:rPr lang="ru-RU" dirty="0" smtClean="0"/>
              <a:t>.</a:t>
            </a:r>
          </a:p>
          <a:p>
            <a:r>
              <a:rPr lang="ru-RU" dirty="0"/>
              <a:t>Босх — художник нетипичный в панораме нидерландской живописи. Поразительные по изобретательности формы и фигуры, отклоняющиеся от нормы, чудовищные и парадоксальные, отражают фантазию современных Босху североевропейских народных рассказов.</a:t>
            </a:r>
          </a:p>
          <a:p>
            <a:endParaRPr lang="ru-RU" dirty="0" smtClean="0"/>
          </a:p>
          <a:p>
            <a:endParaRPr lang="ru-RU" dirty="0" smtClean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3059" y="1379969"/>
            <a:ext cx="3487006" cy="4352689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9067" y="1379969"/>
            <a:ext cx="1481588" cy="4352689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10751655" y="5795351"/>
            <a:ext cx="4764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 smtClean="0"/>
              <a:t>Ад.</a:t>
            </a:r>
            <a:endParaRPr lang="ru-RU" sz="1400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7809090" y="5795351"/>
            <a:ext cx="15728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/>
              <a:t>Страшный суд.</a:t>
            </a:r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5967" y="1379969"/>
            <a:ext cx="1448090" cy="4352689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5638932" y="5789729"/>
            <a:ext cx="7144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200" dirty="0" smtClean="0"/>
              <a:t>Рай.</a:t>
            </a:r>
            <a:endParaRPr lang="ru-RU" sz="1200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6795599" y="558800"/>
            <a:ext cx="29899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Триптих "Страшный суд"</a:t>
            </a:r>
          </a:p>
        </p:txBody>
      </p:sp>
    </p:spTree>
    <p:extLst>
      <p:ext uri="{BB962C8B-B14F-4D97-AF65-F5344CB8AC3E}">
        <p14:creationId xmlns:p14="http://schemas.microsoft.com/office/powerpoint/2010/main" val="90103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29812" y="522311"/>
            <a:ext cx="2114845" cy="5125165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2714021" cy="1049235"/>
          </a:xfrm>
        </p:spPr>
        <p:txBody>
          <a:bodyPr/>
          <a:lstStyle/>
          <a:p>
            <a:r>
              <a:rPr lang="ru-RU" dirty="0" smtClean="0"/>
              <a:t>толкование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37179" y="2043545"/>
            <a:ext cx="5896772" cy="3756891"/>
          </a:xfrm>
        </p:spPr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Одни </a:t>
            </a:r>
            <a:r>
              <a:rPr lang="ru-RU" dirty="0"/>
              <a:t>считают Босха кем-то вроде сюрреалиста XV века, извлекавшего свои невиданные образы из глубин подсознания, и, называя его имя, неизменно вспоминают Сальвадора </a:t>
            </a:r>
            <a:r>
              <a:rPr lang="ru-RU" dirty="0" smtClean="0"/>
              <a:t>Дали.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 smtClean="0"/>
              <a:t>Другие </a:t>
            </a:r>
            <a:r>
              <a:rPr lang="ru-RU" dirty="0"/>
              <a:t>полагают, что искусство Босха отражает средневековые «эзотерические дисциплины» — алхимию, астрологию, чёрную </a:t>
            </a:r>
            <a:r>
              <a:rPr lang="ru-RU" dirty="0" smtClean="0"/>
              <a:t>магию.</a:t>
            </a:r>
          </a:p>
          <a:p>
            <a:pPr marL="457200" indent="-457200">
              <a:buFont typeface="+mj-lt"/>
              <a:buAutoNum type="arabicPeriod"/>
            </a:pPr>
            <a:r>
              <a:rPr lang="ru-RU" dirty="0"/>
              <a:t>Третьи стараются связать художника с различными религиозными ересями, существовавшими в ту эпоху.</a:t>
            </a:r>
            <a:endParaRPr lang="ru-RU" dirty="0" smtClean="0"/>
          </a:p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8516" y="2703851"/>
            <a:ext cx="3241296" cy="2943625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6964122" y="2704806"/>
            <a:ext cx="12437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>
                <a:solidFill>
                  <a:schemeClr val="bg1"/>
                </a:solidFill>
              </a:rPr>
              <a:t>Блудный </a:t>
            </a:r>
            <a:r>
              <a:rPr lang="ru-RU" sz="1400" dirty="0" smtClean="0">
                <a:solidFill>
                  <a:schemeClr val="bg1"/>
                </a:solidFill>
              </a:rPr>
              <a:t>сын</a:t>
            </a:r>
            <a:r>
              <a:rPr lang="ru-RU" sz="1400" dirty="0">
                <a:solidFill>
                  <a:schemeClr val="bg1"/>
                </a:solidFill>
              </a:rPr>
              <a:t>.</a:t>
            </a:r>
            <a:endParaRPr lang="ru-RU" sz="1400" dirty="0">
              <a:solidFill>
                <a:schemeClr val="bg1"/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4719565" y="3244334"/>
            <a:ext cx="300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chemeClr val="bg1"/>
                </a:solidFill>
              </a:rPr>
              <a:t> </a:t>
            </a:r>
            <a:r>
              <a:rPr lang="ru-RU" dirty="0" smtClean="0">
                <a:solidFill>
                  <a:schemeClr val="bg1"/>
                </a:solidFill>
              </a:rPr>
              <a:t>.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9538768" y="458884"/>
            <a:ext cx="23324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/>
              <a:t> </a:t>
            </a:r>
            <a:r>
              <a:rPr lang="ru-RU" sz="1500" dirty="0">
                <a:solidFill>
                  <a:schemeClr val="bg1"/>
                </a:solidFill>
              </a:rPr>
              <a:t>Восхождение в Эмпирей.</a:t>
            </a:r>
            <a:endParaRPr lang="ru-RU"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6228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Символизм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69455" y="2015732"/>
            <a:ext cx="6474690" cy="3950959"/>
          </a:xfrm>
        </p:spPr>
        <p:txBody>
          <a:bodyPr>
            <a:normAutofit fontScale="85000" lnSpcReduction="10000"/>
          </a:bodyPr>
          <a:lstStyle/>
          <a:p>
            <a:r>
              <a:rPr lang="ru-RU" dirty="0"/>
              <a:t>Значительное количество символов Босха являются алхимическими. Босх придаёт алхимии негативные, демонические черты.</a:t>
            </a:r>
          </a:p>
          <a:p>
            <a:r>
              <a:rPr lang="ru-RU" dirty="0"/>
              <a:t>Алхимические стадии превращения зашифрованы в цветовых переходах; зубчатые башни, полые внутри деревья, пожары, выступая символами Ада, одновременно намекают на огонь в опытах алхимиков.</a:t>
            </a:r>
          </a:p>
          <a:p>
            <a:r>
              <a:rPr lang="ru-RU" dirty="0"/>
              <a:t>Босх использует и общепринятую в средневековье символику бестиария — «нечистых» животных: на его картинах встречаются верблюд, заяц, свинья, лошадь, аист и множество других. Жаба, в алхимии обозначающая серу, — это символ дьявола и смерти, как и всё сухое — деревья, скелеты животных. </a:t>
            </a:r>
          </a:p>
          <a:p>
            <a:endParaRPr lang="ru-RU" dirty="0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5727" y="2015732"/>
            <a:ext cx="4712855" cy="3386523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6224154" y="1207423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ru-RU" dirty="0">
                <a:latin typeface="Georgia" panose="02040502050405020303" pitchFamily="18" charset="0"/>
              </a:rPr>
              <a:t>Возможный автопортрет Босха. Фрагмент картины «Сад земных наслаждений».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0854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Символизм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55782" y="2015732"/>
            <a:ext cx="5698836" cy="4144923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Особенность творчества автора – мрачные мистические аллегории.</a:t>
            </a:r>
            <a:endParaRPr lang="en-US" dirty="0"/>
          </a:p>
          <a:p>
            <a:r>
              <a:rPr lang="ru-RU" dirty="0"/>
              <a:t>Испанские авторы эпохи контрреформации также обращали внимание на демонический характер его «странных образов</a:t>
            </a:r>
            <a:r>
              <a:rPr lang="ru-RU" dirty="0" smtClean="0"/>
              <a:t>».</a:t>
            </a:r>
          </a:p>
          <a:p>
            <a:r>
              <a:rPr lang="ru-RU" dirty="0"/>
              <a:t>Другие часто встречающиеся символы:</a:t>
            </a:r>
          </a:p>
          <a:p>
            <a:pPr marL="0" indent="0">
              <a:buNone/>
            </a:pPr>
            <a:r>
              <a:rPr lang="ru-RU" dirty="0" smtClean="0"/>
              <a:t>     лестница — символ пути к познанию в алхимии;</a:t>
            </a:r>
          </a:p>
          <a:p>
            <a:pPr marL="0" indent="0">
              <a:buNone/>
            </a:pPr>
            <a:r>
              <a:rPr lang="ru-RU" dirty="0"/>
              <a:t> </a:t>
            </a:r>
            <a:r>
              <a:rPr lang="ru-RU" dirty="0" smtClean="0"/>
              <a:t>    ключ </a:t>
            </a:r>
            <a:r>
              <a:rPr lang="ru-RU" dirty="0"/>
              <a:t>(часто по форме не предназначенный для открывания) — </a:t>
            </a:r>
            <a:r>
              <a:rPr lang="ru-RU" dirty="0" smtClean="0"/>
              <a:t>познание;</a:t>
            </a:r>
            <a:endParaRPr lang="ru-RU" dirty="0"/>
          </a:p>
          <a:p>
            <a:pPr marL="0" indent="0">
              <a:buNone/>
            </a:pPr>
            <a:r>
              <a:rPr lang="ru-RU" dirty="0" smtClean="0"/>
              <a:t>     отрезанная </a:t>
            </a:r>
            <a:r>
              <a:rPr lang="ru-RU" dirty="0"/>
              <a:t>нога, традиционно ассоциирующаяся с увечьями или пытками, а у Босха — связанная к тому же с ересью и магией;</a:t>
            </a:r>
          </a:p>
          <a:p>
            <a:pPr marL="0" indent="0">
              <a:buNone/>
            </a:pPr>
            <a:r>
              <a:rPr lang="ru-RU" dirty="0" smtClean="0"/>
              <a:t>     чёрные </a:t>
            </a:r>
            <a:r>
              <a:rPr lang="ru-RU" dirty="0"/>
              <a:t>птицы — грех.</a:t>
            </a:r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498" y="397164"/>
            <a:ext cx="2908793" cy="5428535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549405" y="3155073"/>
            <a:ext cx="2003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solidFill>
                  <a:srgbClr val="202122"/>
                </a:solidFill>
                <a:latin typeface="Arial" panose="020B0604020202020204" pitchFamily="34" charset="0"/>
              </a:rPr>
              <a:t>Корабль дураков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65445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7" name="Объект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219459" y="2830772"/>
            <a:ext cx="3219861" cy="3214367"/>
          </a:xfrm>
          <a:prstGeom prst="rect">
            <a:avLst/>
          </a:prstGeom>
        </p:spPr>
      </p:pic>
      <p:pic>
        <p:nvPicPr>
          <p:cNvPr id="9" name="Объект 8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8334208" y="831944"/>
            <a:ext cx="3193657" cy="420052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881" y="969471"/>
            <a:ext cx="2930692" cy="3722602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98260" y="259343"/>
            <a:ext cx="3862261" cy="246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029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Красный и оранжевый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TM10001114[[fn=Галерея]]</Template>
  <TotalTime>86</TotalTime>
  <Words>799</Words>
  <Application>Microsoft Office PowerPoint</Application>
  <PresentationFormat>Широкоэкранный</PresentationFormat>
  <Paragraphs>50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Arial</vt:lpstr>
      <vt:lpstr>Calibri</vt:lpstr>
      <vt:lpstr>Georgia</vt:lpstr>
      <vt:lpstr>Gill Sans MT</vt:lpstr>
      <vt:lpstr>Gallery</vt:lpstr>
      <vt:lpstr>Иероним босх Еру́н Анто́нисон ван А́кен</vt:lpstr>
      <vt:lpstr>Биография</vt:lpstr>
      <vt:lpstr>Братство богоматери</vt:lpstr>
      <vt:lpstr>Творчество</vt:lpstr>
      <vt:lpstr>Презентация PowerPoint</vt:lpstr>
      <vt:lpstr>толкование</vt:lpstr>
      <vt:lpstr>Символизм</vt:lpstr>
      <vt:lpstr>Символизм</vt:lpstr>
      <vt:lpstr>Презентация PowerPoint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Иероним босх Еру́н Анто́нисон ван А́кен</dc:title>
  <dc:creator>1</dc:creator>
  <cp:lastModifiedBy>1</cp:lastModifiedBy>
  <cp:revision>9</cp:revision>
  <dcterms:created xsi:type="dcterms:W3CDTF">2023-09-12T09:05:55Z</dcterms:created>
  <dcterms:modified xsi:type="dcterms:W3CDTF">2023-09-12T10:32:54Z</dcterms:modified>
</cp:coreProperties>
</file>

<file path=docProps/thumbnail.jpeg>
</file>